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9"/>
  </p:notesMasterIdLst>
  <p:sldIdLst>
    <p:sldId id="258" r:id="rId5"/>
    <p:sldId id="269" r:id="rId6"/>
    <p:sldId id="275" r:id="rId7"/>
    <p:sldId id="259" r:id="rId8"/>
    <p:sldId id="261" r:id="rId9"/>
    <p:sldId id="262" r:id="rId10"/>
    <p:sldId id="263" r:id="rId11"/>
    <p:sldId id="264" r:id="rId12"/>
    <p:sldId id="265" r:id="rId13"/>
    <p:sldId id="277" r:id="rId14"/>
    <p:sldId id="274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599" autoAdjust="0"/>
    <p:restoredTop sz="94646"/>
  </p:normalViewPr>
  <p:slideViewPr>
    <p:cSldViewPr snapToGrid="0">
      <p:cViewPr varScale="1">
        <p:scale>
          <a:sx n="108" d="100"/>
          <a:sy n="108" d="100"/>
        </p:scale>
        <p:origin x="224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iana Carolina Bohórquez Galindo" userId="bc3dfb62-f1ee-4309-b623-a0aee4922612" providerId="ADAL" clId="{BB357FD8-2080-4EF9-A9C1-AAB574165B49}"/>
    <pc:docChg chg="custSel addSld modSld">
      <pc:chgData name="Diana Carolina Bohórquez Galindo" userId="bc3dfb62-f1ee-4309-b623-a0aee4922612" providerId="ADAL" clId="{BB357FD8-2080-4EF9-A9C1-AAB574165B49}" dt="2024-06-07T07:39:43.104" v="441" actId="20577"/>
      <pc:docMkLst>
        <pc:docMk/>
      </pc:docMkLst>
      <pc:sldChg chg="addSp modSp new mod modNotesTx">
        <pc:chgData name="Diana Carolina Bohórquez Galindo" userId="bc3dfb62-f1ee-4309-b623-a0aee4922612" providerId="ADAL" clId="{BB357FD8-2080-4EF9-A9C1-AAB574165B49}" dt="2024-06-07T07:39:43.104" v="441" actId="20577"/>
        <pc:sldMkLst>
          <pc:docMk/>
          <pc:sldMk cId="2589046639" sldId="267"/>
        </pc:sldMkLst>
        <pc:spChg chg="add mod">
          <ac:chgData name="Diana Carolina Bohórquez Galindo" userId="bc3dfb62-f1ee-4309-b623-a0aee4922612" providerId="ADAL" clId="{BB357FD8-2080-4EF9-A9C1-AAB574165B49}" dt="2024-06-07T07:37:33.486" v="297" actId="1076"/>
          <ac:spMkLst>
            <pc:docMk/>
            <pc:sldMk cId="2589046639" sldId="267"/>
            <ac:spMk id="3" creationId="{6F9DE975-A894-B8FA-7036-E2E2D371FD7E}"/>
          </ac:spMkLst>
        </pc:spChg>
        <pc:spChg chg="add mod">
          <ac:chgData name="Diana Carolina Bohórquez Galindo" userId="bc3dfb62-f1ee-4309-b623-a0aee4922612" providerId="ADAL" clId="{BB357FD8-2080-4EF9-A9C1-AAB574165B49}" dt="2024-06-07T07:37:30.530" v="296" actId="1076"/>
          <ac:spMkLst>
            <pc:docMk/>
            <pc:sldMk cId="2589046639" sldId="267"/>
            <ac:spMk id="7" creationId="{D12FD3BD-ACA8-F71B-B722-E0063946ADFD}"/>
          </ac:spMkLst>
        </pc:spChg>
        <pc:spChg chg="add mod">
          <ac:chgData name="Diana Carolina Bohórquez Galindo" userId="bc3dfb62-f1ee-4309-b623-a0aee4922612" providerId="ADAL" clId="{BB357FD8-2080-4EF9-A9C1-AAB574165B49}" dt="2024-06-07T07:37:27.448" v="295" actId="1076"/>
          <ac:spMkLst>
            <pc:docMk/>
            <pc:sldMk cId="2589046639" sldId="267"/>
            <ac:spMk id="8" creationId="{8E527C13-35A1-0D2A-1126-E1AC79BB92FC}"/>
          </ac:spMkLst>
        </pc:spChg>
        <pc:picChg chg="add mod">
          <ac:chgData name="Diana Carolina Bohórquez Galindo" userId="bc3dfb62-f1ee-4309-b623-a0aee4922612" providerId="ADAL" clId="{BB357FD8-2080-4EF9-A9C1-AAB574165B49}" dt="2024-06-07T07:37:36.706" v="298" actId="1076"/>
          <ac:picMkLst>
            <pc:docMk/>
            <pc:sldMk cId="2589046639" sldId="267"/>
            <ac:picMk id="5" creationId="{DDBFA5EE-337F-83DD-4C37-901F2F280068}"/>
          </ac:picMkLst>
        </pc:picChg>
        <pc:picChg chg="add mod">
          <ac:chgData name="Diana Carolina Bohórquez Galindo" userId="bc3dfb62-f1ee-4309-b623-a0aee4922612" providerId="ADAL" clId="{BB357FD8-2080-4EF9-A9C1-AAB574165B49}" dt="2024-06-07T07:39:00.317" v="300" actId="1076"/>
          <ac:picMkLst>
            <pc:docMk/>
            <pc:sldMk cId="2589046639" sldId="267"/>
            <ac:picMk id="9" creationId="{61E7146E-342A-71C7-1962-F2D4D120490A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4412CB6-E8CB-475F-9AA6-FC24FA8AF7DB}" type="doc">
      <dgm:prSet loTypeId="urn:microsoft.com/office/officeart/2005/8/layout/cycle6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s-CO"/>
        </a:p>
      </dgm:t>
    </dgm:pt>
    <dgm:pt modelId="{4F1EB760-1E52-4BA9-87BE-44C5DD8E8668}" type="pres">
      <dgm:prSet presAssocID="{B4412CB6-E8CB-475F-9AA6-FC24FA8AF7DB}" presName="cycle" presStyleCnt="0">
        <dgm:presLayoutVars>
          <dgm:dir/>
          <dgm:resizeHandles val="exact"/>
        </dgm:presLayoutVars>
      </dgm:prSet>
      <dgm:spPr/>
    </dgm:pt>
  </dgm:ptLst>
  <dgm:cxnLst>
    <dgm:cxn modelId="{3C22D4B0-2CFE-478F-9288-42DF3A80F5A6}" type="presOf" srcId="{B4412CB6-E8CB-475F-9AA6-FC24FA8AF7DB}" destId="{4F1EB760-1E52-4BA9-87BE-44C5DD8E8668}" srcOrd="0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20FB179-98B0-4BF0-9B10-E634D58513CB}" type="doc">
      <dgm:prSet loTypeId="urn:microsoft.com/office/officeart/2005/8/layout/gear1" loCatId="relationship" qsTypeId="urn:microsoft.com/office/officeart/2005/8/quickstyle/simple1" qsCatId="simple" csTypeId="urn:microsoft.com/office/officeart/2005/8/colors/colorful1" csCatId="colorful" phldr="1"/>
      <dgm:spPr/>
    </dgm:pt>
    <dgm:pt modelId="{FA97BE64-648D-46AA-9C07-8BE2E0942D62}">
      <dgm:prSet phldrT="[Texto]" custT="1"/>
      <dgm:spPr/>
      <dgm:t>
        <a:bodyPr/>
        <a:lstStyle/>
        <a:p>
          <a:pPr algn="ctr"/>
          <a:r>
            <a:rPr lang="es-MX" sz="2000" b="1" dirty="0">
              <a:solidFill>
                <a:schemeClr val="tx1"/>
              </a:solidFill>
            </a:rPr>
            <a:t>Articulación institucional y gubernamental</a:t>
          </a:r>
          <a:endParaRPr lang="es-CO" sz="2000" b="1" dirty="0">
            <a:solidFill>
              <a:schemeClr val="tx1"/>
            </a:solidFill>
          </a:endParaRPr>
        </a:p>
      </dgm:t>
    </dgm:pt>
    <dgm:pt modelId="{769B78B3-55EC-4EB6-B275-F806FAA31F37}" type="parTrans" cxnId="{FB4738A8-E098-4870-8DD1-2B897B1A0F3B}">
      <dgm:prSet/>
      <dgm:spPr/>
      <dgm:t>
        <a:bodyPr/>
        <a:lstStyle/>
        <a:p>
          <a:endParaRPr lang="es-CO"/>
        </a:p>
      </dgm:t>
    </dgm:pt>
    <dgm:pt modelId="{C4CF3A54-8A68-4CDF-B4C4-50BC07AA6B64}" type="sibTrans" cxnId="{FB4738A8-E098-4870-8DD1-2B897B1A0F3B}">
      <dgm:prSet/>
      <dgm:spPr/>
      <dgm:t>
        <a:bodyPr/>
        <a:lstStyle/>
        <a:p>
          <a:endParaRPr lang="es-CO"/>
        </a:p>
      </dgm:t>
    </dgm:pt>
    <dgm:pt modelId="{5DAD114E-5813-47C5-876C-FE8499D54EBE}">
      <dgm:prSet phldrT="[Texto]" custT="1"/>
      <dgm:spPr/>
      <dgm:t>
        <a:bodyPr/>
        <a:lstStyle/>
        <a:p>
          <a:r>
            <a:rPr lang="es-MX" sz="1800" b="1" dirty="0">
              <a:solidFill>
                <a:schemeClr val="tx1"/>
              </a:solidFill>
            </a:rPr>
            <a:t>Adaptación al cambio climático</a:t>
          </a:r>
          <a:endParaRPr lang="es-CO" sz="1800" b="1" dirty="0">
            <a:solidFill>
              <a:schemeClr val="tx1"/>
            </a:solidFill>
          </a:endParaRPr>
        </a:p>
      </dgm:t>
    </dgm:pt>
    <dgm:pt modelId="{8206E7B8-4812-41F9-AC53-863C30606A38}" type="parTrans" cxnId="{348C6B72-C1AF-4AB0-A314-7FF2C5A7AD6F}">
      <dgm:prSet/>
      <dgm:spPr/>
      <dgm:t>
        <a:bodyPr/>
        <a:lstStyle/>
        <a:p>
          <a:endParaRPr lang="es-CO"/>
        </a:p>
      </dgm:t>
    </dgm:pt>
    <dgm:pt modelId="{C6815E3A-562C-4EBC-A700-7157E21931AB}" type="sibTrans" cxnId="{348C6B72-C1AF-4AB0-A314-7FF2C5A7AD6F}">
      <dgm:prSet/>
      <dgm:spPr/>
      <dgm:t>
        <a:bodyPr/>
        <a:lstStyle/>
        <a:p>
          <a:endParaRPr lang="es-CO"/>
        </a:p>
      </dgm:t>
    </dgm:pt>
    <dgm:pt modelId="{D49FB753-F4EF-48F0-9CD5-532B73ADDF5C}">
      <dgm:prSet phldrT="[Texto]"/>
      <dgm:spPr/>
      <dgm:t>
        <a:bodyPr/>
        <a:lstStyle/>
        <a:p>
          <a:r>
            <a:rPr lang="es-MX" b="1" dirty="0">
              <a:solidFill>
                <a:schemeClr val="tx1"/>
              </a:solidFill>
            </a:rPr>
            <a:t>PNN como exportadoras de beneficios</a:t>
          </a:r>
          <a:endParaRPr lang="es-CO" b="1" dirty="0">
            <a:solidFill>
              <a:schemeClr val="tx1"/>
            </a:solidFill>
          </a:endParaRPr>
        </a:p>
      </dgm:t>
    </dgm:pt>
    <dgm:pt modelId="{4F8A7BCE-A4F4-4F4D-B1C9-DDF471BCE46E}" type="parTrans" cxnId="{38FDAE0C-3653-4AF1-9C2D-D86D260E726F}">
      <dgm:prSet/>
      <dgm:spPr/>
      <dgm:t>
        <a:bodyPr/>
        <a:lstStyle/>
        <a:p>
          <a:endParaRPr lang="es-CO"/>
        </a:p>
      </dgm:t>
    </dgm:pt>
    <dgm:pt modelId="{29902E49-2DC9-4D08-9D24-930127B931E9}" type="sibTrans" cxnId="{38FDAE0C-3653-4AF1-9C2D-D86D260E726F}">
      <dgm:prSet/>
      <dgm:spPr/>
      <dgm:t>
        <a:bodyPr/>
        <a:lstStyle/>
        <a:p>
          <a:endParaRPr lang="es-CO"/>
        </a:p>
      </dgm:t>
    </dgm:pt>
    <dgm:pt modelId="{439DC425-252C-4AC5-A595-4C665760EF87}" type="pres">
      <dgm:prSet presAssocID="{720FB179-98B0-4BF0-9B10-E634D58513CB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F7D0F4F9-F51D-4355-BC69-B8044802A85B}" type="pres">
      <dgm:prSet presAssocID="{FA97BE64-648D-46AA-9C07-8BE2E0942D62}" presName="gear1" presStyleLbl="node1" presStyleIdx="0" presStyleCnt="3" custLinFactNeighborX="1059" custLinFactNeighborY="-11300">
        <dgm:presLayoutVars>
          <dgm:chMax val="1"/>
          <dgm:bulletEnabled val="1"/>
        </dgm:presLayoutVars>
      </dgm:prSet>
      <dgm:spPr/>
    </dgm:pt>
    <dgm:pt modelId="{E58103A2-2112-476A-9635-5BED7059B7E8}" type="pres">
      <dgm:prSet presAssocID="{FA97BE64-648D-46AA-9C07-8BE2E0942D62}" presName="gear1srcNode" presStyleLbl="node1" presStyleIdx="0" presStyleCnt="3"/>
      <dgm:spPr/>
    </dgm:pt>
    <dgm:pt modelId="{9D0936B5-6B2F-4FCA-98A0-C2B96D86A652}" type="pres">
      <dgm:prSet presAssocID="{FA97BE64-648D-46AA-9C07-8BE2E0942D62}" presName="gear1dstNode" presStyleLbl="node1" presStyleIdx="0" presStyleCnt="3"/>
      <dgm:spPr/>
    </dgm:pt>
    <dgm:pt modelId="{02E9CBEE-9D47-4E83-93C7-47AC99F1A8B6}" type="pres">
      <dgm:prSet presAssocID="{5DAD114E-5813-47C5-876C-FE8499D54EBE}" presName="gear2" presStyleLbl="node1" presStyleIdx="1" presStyleCnt="3" custScaleX="125806" custScaleY="116780" custLinFactNeighborX="-45156" custLinFactNeighborY="-1943">
        <dgm:presLayoutVars>
          <dgm:chMax val="1"/>
          <dgm:bulletEnabled val="1"/>
        </dgm:presLayoutVars>
      </dgm:prSet>
      <dgm:spPr/>
    </dgm:pt>
    <dgm:pt modelId="{C88965A4-0E9D-46DA-B45C-BB0D7CBF4E4E}" type="pres">
      <dgm:prSet presAssocID="{5DAD114E-5813-47C5-876C-FE8499D54EBE}" presName="gear2srcNode" presStyleLbl="node1" presStyleIdx="1" presStyleCnt="3"/>
      <dgm:spPr/>
    </dgm:pt>
    <dgm:pt modelId="{5D51774A-7138-4A47-B41F-DEDF6DA6B71F}" type="pres">
      <dgm:prSet presAssocID="{5DAD114E-5813-47C5-876C-FE8499D54EBE}" presName="gear2dstNode" presStyleLbl="node1" presStyleIdx="1" presStyleCnt="3"/>
      <dgm:spPr/>
    </dgm:pt>
    <dgm:pt modelId="{FE743DD9-0D1C-4AC7-B44B-FCB242E2267B}" type="pres">
      <dgm:prSet presAssocID="{D49FB753-F4EF-48F0-9CD5-532B73ADDF5C}" presName="gear3" presStyleLbl="node1" presStyleIdx="2" presStyleCnt="3" custLinFactNeighborX="-3237" custLinFactNeighborY="-809"/>
      <dgm:spPr/>
    </dgm:pt>
    <dgm:pt modelId="{ECEB9673-E606-4D75-97EE-78828429B97D}" type="pres">
      <dgm:prSet presAssocID="{D49FB753-F4EF-48F0-9CD5-532B73ADDF5C}" presName="gear3tx" presStyleLbl="node1" presStyleIdx="2" presStyleCnt="3">
        <dgm:presLayoutVars>
          <dgm:chMax val="1"/>
          <dgm:bulletEnabled val="1"/>
        </dgm:presLayoutVars>
      </dgm:prSet>
      <dgm:spPr/>
    </dgm:pt>
    <dgm:pt modelId="{25556874-74DB-47DF-B21A-3C4E8753398C}" type="pres">
      <dgm:prSet presAssocID="{D49FB753-F4EF-48F0-9CD5-532B73ADDF5C}" presName="gear3srcNode" presStyleLbl="node1" presStyleIdx="2" presStyleCnt="3"/>
      <dgm:spPr/>
    </dgm:pt>
    <dgm:pt modelId="{6F156833-E651-4EF6-B8A0-ACD19FE3987A}" type="pres">
      <dgm:prSet presAssocID="{D49FB753-F4EF-48F0-9CD5-532B73ADDF5C}" presName="gear3dstNode" presStyleLbl="node1" presStyleIdx="2" presStyleCnt="3"/>
      <dgm:spPr/>
    </dgm:pt>
    <dgm:pt modelId="{761EC99A-276F-41B3-A739-A01018FA87D5}" type="pres">
      <dgm:prSet presAssocID="{C4CF3A54-8A68-4CDF-B4C4-50BC07AA6B64}" presName="connector1" presStyleLbl="sibTrans2D1" presStyleIdx="0" presStyleCnt="3" custLinFactNeighborX="20139" custLinFactNeighborY="-9656"/>
      <dgm:spPr/>
    </dgm:pt>
    <dgm:pt modelId="{64E18443-A642-48C3-8A3B-9C82E82A205F}" type="pres">
      <dgm:prSet presAssocID="{C6815E3A-562C-4EBC-A700-7157E21931AB}" presName="connector2" presStyleLbl="sibTrans2D1" presStyleIdx="1" presStyleCnt="3" custLinFactNeighborX="-43286" custLinFactNeighborY="1139"/>
      <dgm:spPr/>
    </dgm:pt>
    <dgm:pt modelId="{797C3533-0A2C-4463-A89A-356F4BCE2968}" type="pres">
      <dgm:prSet presAssocID="{29902E49-2DC9-4D08-9D24-930127B931E9}" presName="connector3" presStyleLbl="sibTrans2D1" presStyleIdx="2" presStyleCnt="3" custLinFactNeighborX="-6450" custLinFactNeighborY="1848"/>
      <dgm:spPr/>
    </dgm:pt>
  </dgm:ptLst>
  <dgm:cxnLst>
    <dgm:cxn modelId="{38FDAE0C-3653-4AF1-9C2D-D86D260E726F}" srcId="{720FB179-98B0-4BF0-9B10-E634D58513CB}" destId="{D49FB753-F4EF-48F0-9CD5-532B73ADDF5C}" srcOrd="2" destOrd="0" parTransId="{4F8A7BCE-A4F4-4F4D-B1C9-DDF471BCE46E}" sibTransId="{29902E49-2DC9-4D08-9D24-930127B931E9}"/>
    <dgm:cxn modelId="{92C0EC20-D648-4EE5-B81B-342FA8BCA681}" type="presOf" srcId="{5DAD114E-5813-47C5-876C-FE8499D54EBE}" destId="{02E9CBEE-9D47-4E83-93C7-47AC99F1A8B6}" srcOrd="0" destOrd="0" presId="urn:microsoft.com/office/officeart/2005/8/layout/gear1"/>
    <dgm:cxn modelId="{BD5FB321-8D7D-4C5B-A7D7-627AF0373CE8}" type="presOf" srcId="{5DAD114E-5813-47C5-876C-FE8499D54EBE}" destId="{5D51774A-7138-4A47-B41F-DEDF6DA6B71F}" srcOrd="2" destOrd="0" presId="urn:microsoft.com/office/officeart/2005/8/layout/gear1"/>
    <dgm:cxn modelId="{C4A27D2D-DA41-4E56-A7C5-0AB30B746149}" type="presOf" srcId="{720FB179-98B0-4BF0-9B10-E634D58513CB}" destId="{439DC425-252C-4AC5-A595-4C665760EF87}" srcOrd="0" destOrd="0" presId="urn:microsoft.com/office/officeart/2005/8/layout/gear1"/>
    <dgm:cxn modelId="{BB84BE4D-0994-4887-933F-B5005ECABF2F}" type="presOf" srcId="{C4CF3A54-8A68-4CDF-B4C4-50BC07AA6B64}" destId="{761EC99A-276F-41B3-A739-A01018FA87D5}" srcOrd="0" destOrd="0" presId="urn:microsoft.com/office/officeart/2005/8/layout/gear1"/>
    <dgm:cxn modelId="{348C6B72-C1AF-4AB0-A314-7FF2C5A7AD6F}" srcId="{720FB179-98B0-4BF0-9B10-E634D58513CB}" destId="{5DAD114E-5813-47C5-876C-FE8499D54EBE}" srcOrd="1" destOrd="0" parTransId="{8206E7B8-4812-41F9-AC53-863C30606A38}" sibTransId="{C6815E3A-562C-4EBC-A700-7157E21931AB}"/>
    <dgm:cxn modelId="{83BE3773-1401-4EC7-9D55-8C3F3816A507}" type="presOf" srcId="{D49FB753-F4EF-48F0-9CD5-532B73ADDF5C}" destId="{FE743DD9-0D1C-4AC7-B44B-FCB242E2267B}" srcOrd="0" destOrd="0" presId="urn:microsoft.com/office/officeart/2005/8/layout/gear1"/>
    <dgm:cxn modelId="{94305275-CA16-4540-B699-A33E9A526B57}" type="presOf" srcId="{5DAD114E-5813-47C5-876C-FE8499D54EBE}" destId="{C88965A4-0E9D-46DA-B45C-BB0D7CBF4E4E}" srcOrd="1" destOrd="0" presId="urn:microsoft.com/office/officeart/2005/8/layout/gear1"/>
    <dgm:cxn modelId="{0F2D1E85-BFA9-4D2B-9A7B-B2BC7F0EAFB5}" type="presOf" srcId="{29902E49-2DC9-4D08-9D24-930127B931E9}" destId="{797C3533-0A2C-4463-A89A-356F4BCE2968}" srcOrd="0" destOrd="0" presId="urn:microsoft.com/office/officeart/2005/8/layout/gear1"/>
    <dgm:cxn modelId="{3E75CD87-753F-4353-BC8C-D9EC7BCAA9D3}" type="presOf" srcId="{D49FB753-F4EF-48F0-9CD5-532B73ADDF5C}" destId="{ECEB9673-E606-4D75-97EE-78828429B97D}" srcOrd="1" destOrd="0" presId="urn:microsoft.com/office/officeart/2005/8/layout/gear1"/>
    <dgm:cxn modelId="{B89ACD8B-B17E-48B2-8E52-8C74DC4CF9DA}" type="presOf" srcId="{FA97BE64-648D-46AA-9C07-8BE2E0942D62}" destId="{9D0936B5-6B2F-4FCA-98A0-C2B96D86A652}" srcOrd="2" destOrd="0" presId="urn:microsoft.com/office/officeart/2005/8/layout/gear1"/>
    <dgm:cxn modelId="{22EF5B9E-A077-4D75-A635-42DFCFB79A7A}" type="presOf" srcId="{D49FB753-F4EF-48F0-9CD5-532B73ADDF5C}" destId="{25556874-74DB-47DF-B21A-3C4E8753398C}" srcOrd="2" destOrd="0" presId="urn:microsoft.com/office/officeart/2005/8/layout/gear1"/>
    <dgm:cxn modelId="{FB4738A8-E098-4870-8DD1-2B897B1A0F3B}" srcId="{720FB179-98B0-4BF0-9B10-E634D58513CB}" destId="{FA97BE64-648D-46AA-9C07-8BE2E0942D62}" srcOrd="0" destOrd="0" parTransId="{769B78B3-55EC-4EB6-B275-F806FAA31F37}" sibTransId="{C4CF3A54-8A68-4CDF-B4C4-50BC07AA6B64}"/>
    <dgm:cxn modelId="{394EB3A8-2893-4CF9-B6B6-C6B10D18A325}" type="presOf" srcId="{FA97BE64-648D-46AA-9C07-8BE2E0942D62}" destId="{F7D0F4F9-F51D-4355-BC69-B8044802A85B}" srcOrd="0" destOrd="0" presId="urn:microsoft.com/office/officeart/2005/8/layout/gear1"/>
    <dgm:cxn modelId="{CC7CF3A9-5253-478C-9D6B-605D3DC9236B}" type="presOf" srcId="{C6815E3A-562C-4EBC-A700-7157E21931AB}" destId="{64E18443-A642-48C3-8A3B-9C82E82A205F}" srcOrd="0" destOrd="0" presId="urn:microsoft.com/office/officeart/2005/8/layout/gear1"/>
    <dgm:cxn modelId="{FD52D2F1-4804-4CEC-9E86-2EECC817A89B}" type="presOf" srcId="{D49FB753-F4EF-48F0-9CD5-532B73ADDF5C}" destId="{6F156833-E651-4EF6-B8A0-ACD19FE3987A}" srcOrd="3" destOrd="0" presId="urn:microsoft.com/office/officeart/2005/8/layout/gear1"/>
    <dgm:cxn modelId="{FB6B99FB-F508-49E4-9268-38D97ECB61BC}" type="presOf" srcId="{FA97BE64-648D-46AA-9C07-8BE2E0942D62}" destId="{E58103A2-2112-476A-9635-5BED7059B7E8}" srcOrd="1" destOrd="0" presId="urn:microsoft.com/office/officeart/2005/8/layout/gear1"/>
    <dgm:cxn modelId="{E4C42625-9FFE-4957-9730-15BAB61A4D9B}" type="presParOf" srcId="{439DC425-252C-4AC5-A595-4C665760EF87}" destId="{F7D0F4F9-F51D-4355-BC69-B8044802A85B}" srcOrd="0" destOrd="0" presId="urn:microsoft.com/office/officeart/2005/8/layout/gear1"/>
    <dgm:cxn modelId="{10D1FECA-B0D0-46AB-BB32-929451919EFD}" type="presParOf" srcId="{439DC425-252C-4AC5-A595-4C665760EF87}" destId="{E58103A2-2112-476A-9635-5BED7059B7E8}" srcOrd="1" destOrd="0" presId="urn:microsoft.com/office/officeart/2005/8/layout/gear1"/>
    <dgm:cxn modelId="{7964A46F-FD35-48A0-839A-D1CA5F1826E6}" type="presParOf" srcId="{439DC425-252C-4AC5-A595-4C665760EF87}" destId="{9D0936B5-6B2F-4FCA-98A0-C2B96D86A652}" srcOrd="2" destOrd="0" presId="urn:microsoft.com/office/officeart/2005/8/layout/gear1"/>
    <dgm:cxn modelId="{F886DBA5-ABCC-41A0-B248-B35B62B280E3}" type="presParOf" srcId="{439DC425-252C-4AC5-A595-4C665760EF87}" destId="{02E9CBEE-9D47-4E83-93C7-47AC99F1A8B6}" srcOrd="3" destOrd="0" presId="urn:microsoft.com/office/officeart/2005/8/layout/gear1"/>
    <dgm:cxn modelId="{D86C6174-286C-43FE-808B-5CD1D0DD6809}" type="presParOf" srcId="{439DC425-252C-4AC5-A595-4C665760EF87}" destId="{C88965A4-0E9D-46DA-B45C-BB0D7CBF4E4E}" srcOrd="4" destOrd="0" presId="urn:microsoft.com/office/officeart/2005/8/layout/gear1"/>
    <dgm:cxn modelId="{C35A8AD5-476B-43B6-A507-4DF805350515}" type="presParOf" srcId="{439DC425-252C-4AC5-A595-4C665760EF87}" destId="{5D51774A-7138-4A47-B41F-DEDF6DA6B71F}" srcOrd="5" destOrd="0" presId="urn:microsoft.com/office/officeart/2005/8/layout/gear1"/>
    <dgm:cxn modelId="{2E2FA1B3-CB69-4C0E-9A49-832D44FBBBCB}" type="presParOf" srcId="{439DC425-252C-4AC5-A595-4C665760EF87}" destId="{FE743DD9-0D1C-4AC7-B44B-FCB242E2267B}" srcOrd="6" destOrd="0" presId="urn:microsoft.com/office/officeart/2005/8/layout/gear1"/>
    <dgm:cxn modelId="{26A2212C-0D87-4F77-8125-4BC02C9A8BF1}" type="presParOf" srcId="{439DC425-252C-4AC5-A595-4C665760EF87}" destId="{ECEB9673-E606-4D75-97EE-78828429B97D}" srcOrd="7" destOrd="0" presId="urn:microsoft.com/office/officeart/2005/8/layout/gear1"/>
    <dgm:cxn modelId="{972618CE-74E3-4E4C-9914-230DDBCB314E}" type="presParOf" srcId="{439DC425-252C-4AC5-A595-4C665760EF87}" destId="{25556874-74DB-47DF-B21A-3C4E8753398C}" srcOrd="8" destOrd="0" presId="urn:microsoft.com/office/officeart/2005/8/layout/gear1"/>
    <dgm:cxn modelId="{FE1E7ABB-7F01-48D8-B758-9878EF6F4128}" type="presParOf" srcId="{439DC425-252C-4AC5-A595-4C665760EF87}" destId="{6F156833-E651-4EF6-B8A0-ACD19FE3987A}" srcOrd="9" destOrd="0" presId="urn:microsoft.com/office/officeart/2005/8/layout/gear1"/>
    <dgm:cxn modelId="{A147CD13-463E-4319-A225-BDD4BDA97317}" type="presParOf" srcId="{439DC425-252C-4AC5-A595-4C665760EF87}" destId="{761EC99A-276F-41B3-A739-A01018FA87D5}" srcOrd="10" destOrd="0" presId="urn:microsoft.com/office/officeart/2005/8/layout/gear1"/>
    <dgm:cxn modelId="{A1D3BE7E-276E-452A-9C54-917ACDDCFA15}" type="presParOf" srcId="{439DC425-252C-4AC5-A595-4C665760EF87}" destId="{64E18443-A642-48C3-8A3B-9C82E82A205F}" srcOrd="11" destOrd="0" presId="urn:microsoft.com/office/officeart/2005/8/layout/gear1"/>
    <dgm:cxn modelId="{CCAD1653-4E56-4620-8735-2FF133343606}" type="presParOf" srcId="{439DC425-252C-4AC5-A595-4C665760EF87}" destId="{797C3533-0A2C-4463-A89A-356F4BCE2968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D0F4F9-F51D-4355-BC69-B8044802A85B}">
      <dsp:nvSpPr>
        <dsp:cNvPr id="0" name=""/>
        <dsp:cNvSpPr/>
      </dsp:nvSpPr>
      <dsp:spPr>
        <a:xfrm>
          <a:off x="4616836" y="2148309"/>
          <a:ext cx="3046461" cy="3046461"/>
        </a:xfrm>
        <a:prstGeom prst="gear9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b="1" kern="1200" dirty="0">
              <a:solidFill>
                <a:schemeClr val="tx1"/>
              </a:solidFill>
            </a:rPr>
            <a:t>Articulación institucional y gubernamental</a:t>
          </a:r>
          <a:endParaRPr lang="es-CO" sz="2000" b="1" kern="1200" dirty="0">
            <a:solidFill>
              <a:schemeClr val="tx1"/>
            </a:solidFill>
          </a:endParaRPr>
        </a:p>
      </dsp:txBody>
      <dsp:txXfrm>
        <a:off x="5229310" y="2861928"/>
        <a:ext cx="1821513" cy="1565944"/>
      </dsp:txXfrm>
    </dsp:sp>
    <dsp:sp modelId="{02E9CBEE-9D47-4E83-93C7-47AC99F1A8B6}">
      <dsp:nvSpPr>
        <dsp:cNvPr id="0" name=""/>
        <dsp:cNvSpPr/>
      </dsp:nvSpPr>
      <dsp:spPr>
        <a:xfrm>
          <a:off x="1525728" y="1543547"/>
          <a:ext cx="2787368" cy="2587387"/>
        </a:xfrm>
        <a:prstGeom prst="gear6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800" b="1" kern="1200" dirty="0">
              <a:solidFill>
                <a:schemeClr val="tx1"/>
              </a:solidFill>
            </a:rPr>
            <a:t>Adaptación al cambio climático</a:t>
          </a:r>
          <a:endParaRPr lang="es-CO" sz="1800" b="1" kern="1200" dirty="0">
            <a:solidFill>
              <a:schemeClr val="tx1"/>
            </a:solidFill>
          </a:endParaRPr>
        </a:p>
      </dsp:txBody>
      <dsp:txXfrm>
        <a:off x="2206180" y="2198866"/>
        <a:ext cx="1426464" cy="1276749"/>
      </dsp:txXfrm>
    </dsp:sp>
    <dsp:sp modelId="{FE743DD9-0D1C-4AC7-B44B-FCB242E2267B}">
      <dsp:nvSpPr>
        <dsp:cNvPr id="0" name=""/>
        <dsp:cNvSpPr/>
      </dsp:nvSpPr>
      <dsp:spPr>
        <a:xfrm rot="20700000">
          <a:off x="3966991" y="243943"/>
          <a:ext cx="2170844" cy="2170844"/>
        </a:xfrm>
        <a:prstGeom prst="gear6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600" b="1" kern="1200" dirty="0">
              <a:solidFill>
                <a:schemeClr val="tx1"/>
              </a:solidFill>
            </a:rPr>
            <a:t>PNN como exportadoras de beneficios</a:t>
          </a:r>
          <a:endParaRPr lang="es-CO" sz="1600" b="1" kern="1200" dirty="0">
            <a:solidFill>
              <a:schemeClr val="tx1"/>
            </a:solidFill>
          </a:endParaRPr>
        </a:p>
      </dsp:txBody>
      <dsp:txXfrm rot="-20700000">
        <a:off x="4443121" y="720072"/>
        <a:ext cx="1218584" cy="1218584"/>
      </dsp:txXfrm>
    </dsp:sp>
    <dsp:sp modelId="{761EC99A-276F-41B3-A739-A01018FA87D5}">
      <dsp:nvSpPr>
        <dsp:cNvPr id="0" name=""/>
        <dsp:cNvSpPr/>
      </dsp:nvSpPr>
      <dsp:spPr>
        <a:xfrm>
          <a:off x="5150677" y="1647716"/>
          <a:ext cx="3899470" cy="3899470"/>
        </a:xfrm>
        <a:prstGeom prst="circularArrow">
          <a:avLst>
            <a:gd name="adj1" fmla="val 4688"/>
            <a:gd name="adj2" fmla="val 299029"/>
            <a:gd name="adj3" fmla="val 2541066"/>
            <a:gd name="adj4" fmla="val 15808642"/>
            <a:gd name="adj5" fmla="val 5469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E18443-A642-48C3-8A3B-9C82E82A205F}">
      <dsp:nvSpPr>
        <dsp:cNvPr id="0" name=""/>
        <dsp:cNvSpPr/>
      </dsp:nvSpPr>
      <dsp:spPr>
        <a:xfrm>
          <a:off x="1193325" y="1308755"/>
          <a:ext cx="2833209" cy="2833209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7C3533-0A2C-4463-A89A-356F4BCE2968}">
      <dsp:nvSpPr>
        <dsp:cNvPr id="0" name=""/>
        <dsp:cNvSpPr/>
      </dsp:nvSpPr>
      <dsp:spPr>
        <a:xfrm>
          <a:off x="3353883" y="-180872"/>
          <a:ext cx="3054770" cy="3054770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3273F6-3AB8-4D37-B81A-D48E47F9FB3A}" type="datetimeFigureOut">
              <a:rPr lang="es-CO" smtClean="0"/>
              <a:t>11/06/24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E55D5E-F6FD-4A94-8B7A-2A9A3B3DDD55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78891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/>
              <a:t>Le dejo el recuadro en animación por si quiere mencionar y visualizar que todas las exposiciones fueron punto de partida para el debate final en torno principalmente al lenguaje de los conflictos y sus tres puntos clave.</a:t>
            </a:r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E55D5E-F6FD-4A94-8B7A-2A9A3B3DDD55}" type="slidenum">
              <a:rPr lang="es-CO" smtClean="0"/>
              <a:t>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996597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B2AD87-50DD-F8C7-7B55-62E213392C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6D01ECD-36B1-0730-F2D2-7D84DDED17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11F4ED5-7968-ADDA-A9CD-4E2B3D1334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E3207-E5BE-4390-A444-99B8567C5B02}" type="datetimeFigureOut">
              <a:rPr lang="es-CO" smtClean="0"/>
              <a:t>11/06/24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F60B13C-AB6C-8564-53CB-828098EB06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44B2805-B2E2-E2F6-E238-CD0F9BBB2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7424E-178E-4C75-B618-6DF072E188E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65908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2DBCB8A-953A-721E-1B2C-6A2CF6F75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0414CB4-42BE-2995-BBF7-6ACD58B7FB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560278B-794F-0C2A-E200-8B787FA803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E3207-E5BE-4390-A444-99B8567C5B02}" type="datetimeFigureOut">
              <a:rPr lang="es-CO" smtClean="0"/>
              <a:t>11/06/24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F361795-BCF0-EC7E-EF88-8C9947358F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C49ED39-D681-4895-C3FB-C05AD297C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7424E-178E-4C75-B618-6DF072E188E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24618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C857422-872E-65CD-0842-B7C872E7FE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DD55F00-71ED-8E76-5FE8-CA41A0AE4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55F35A7-545E-08BE-BE40-91E8FF0E37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E3207-E5BE-4390-A444-99B8567C5B02}" type="datetimeFigureOut">
              <a:rPr lang="es-CO" smtClean="0"/>
              <a:t>11/06/24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5D99B1C-150C-B780-DBE4-C42028F5E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61261D2-60D5-98F7-DFFD-122FC2475A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7424E-178E-4C75-B618-6DF072E188E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05293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97DDEBE-5411-F200-D101-30015030C1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E52D229-51ED-CD90-E83B-E0A3EC3609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AB3C4B4-B6E1-B0BB-6109-3F87DCB828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B58D594-A3CE-0924-82A3-B6EDE004F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E3207-E5BE-4390-A444-99B8567C5B02}" type="datetimeFigureOut">
              <a:rPr lang="es-CO" smtClean="0"/>
              <a:t>11/06/24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4CF4595-CE08-290F-0721-30A9145E7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11C9027-06D8-D26F-CD00-C0BC2761D8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7424E-178E-4C75-B618-6DF072E188E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56070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71D7B3-FC62-F937-7A6E-08E62E266A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17B8D6E-3869-C933-9AFF-C55724E0F5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CE82500-AACD-AC77-CBFB-0389C51AF8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9DC9EB7F-E519-34B7-8570-AA57B4BFD1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8895026A-5834-4523-ED74-8A95B664CC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B15EA818-045A-E532-E3C4-DF9EBE3773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E3207-E5BE-4390-A444-99B8567C5B02}" type="datetimeFigureOut">
              <a:rPr lang="es-CO" smtClean="0"/>
              <a:t>11/06/24</a:t>
            </a:fld>
            <a:endParaRPr lang="es-CO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D6EF8E39-B785-5733-B5B9-E8C03FE24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247FC484-5EDC-8EFC-30A4-0BBA3C65A1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7424E-178E-4C75-B618-6DF072E188E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117006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2C0A39D-1FB2-73D8-8539-C34BD537F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4DD8439-B569-7588-2F76-0FF57478D1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E3207-E5BE-4390-A444-99B8567C5B02}" type="datetimeFigureOut">
              <a:rPr lang="es-CO" smtClean="0"/>
              <a:t>11/06/24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21352B4F-FB26-6EE4-C966-F25644FF8B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8D3448C-389B-DF9F-11B6-2875E0D7A8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7424E-178E-4C75-B618-6DF072E188E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4938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2BB72EB6-634E-245F-4A91-B0DFA00B7D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E3207-E5BE-4390-A444-99B8567C5B02}" type="datetimeFigureOut">
              <a:rPr lang="es-CO" smtClean="0"/>
              <a:t>11/06/24</a:t>
            </a:fld>
            <a:endParaRPr lang="es-CO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2BD2DE72-7330-67EB-BD73-B2007A9FA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3917FC7-D8B8-D1F4-3D27-278BB4858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7424E-178E-4C75-B618-6DF072E188E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27350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51E224C-37F1-D044-4013-D58A71C5D9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DFABAA5-6140-D8D9-2BF2-7B18992E73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19563D5-C202-9E0D-E1B0-B697B457ED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B7191F4-145E-E96A-664D-85D6B675B4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E3207-E5BE-4390-A444-99B8567C5B02}" type="datetimeFigureOut">
              <a:rPr lang="es-CO" smtClean="0"/>
              <a:t>11/06/24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70016C-C9FE-4B26-6D10-08DEDE9D30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ACA44B2-0F75-5D2E-C756-99E42B939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7424E-178E-4C75-B618-6DF072E188E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35977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DBA876-9D4A-8F25-E16C-07E1F5ECC0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D3DE419A-6C96-AF39-B787-E0C09F4F33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D97C93E-0DCB-A45A-401C-98A6ACE3A4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48B4A0C-2F42-2192-B738-BC9E237BD2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E3207-E5BE-4390-A444-99B8567C5B02}" type="datetimeFigureOut">
              <a:rPr lang="es-CO" smtClean="0"/>
              <a:t>11/06/24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8AEB9BD-18CC-3C33-FDD4-98C9EA0319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1DE221A-BF15-FDA2-900F-5D00F2CDD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7424E-178E-4C75-B618-6DF072E188E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56258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51881F0-191C-3B8E-C545-2A1C0C1214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F3BB9ED-C4C7-89BD-784C-11FFC71778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F82DCF7-98A0-A5DB-9EE5-490265D3BB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E3207-E5BE-4390-A444-99B8567C5B02}" type="datetimeFigureOut">
              <a:rPr lang="es-CO" smtClean="0"/>
              <a:t>11/06/24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E97E44C-EB1F-69D4-B58D-45A22C68B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CDFCFFD-C986-2A6E-3559-F305ECA61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7424E-178E-4C75-B618-6DF072E188E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092493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6131C96-4D6B-EE81-B8FE-96DCDCECD3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6B275B6-871B-07C4-952B-44E46B198F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FACD5FC-630E-11B6-34C7-D973F9F2F7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E3207-E5BE-4390-A444-99B8567C5B02}" type="datetimeFigureOut">
              <a:rPr lang="es-CO" smtClean="0"/>
              <a:t>11/06/24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14A1D7A-6C6E-FCE5-80C7-D7CF99C77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96997F2-4FEE-D751-19D8-4D031F281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7424E-178E-4C75-B618-6DF072E188E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747721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B848B896-6C0E-0B55-38A1-D7D991C29B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BB7939D-F25B-0497-CC3E-8CAC3CA6EC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B322138-8AE5-5865-BA55-6FA8F04F08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BE3207-E5BE-4390-A444-99B8567C5B02}" type="datetimeFigureOut">
              <a:rPr lang="es-CO" smtClean="0"/>
              <a:t>11/06/24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A7F64E8-4B09-058B-2D20-614C5C3F4C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674957F-2B1F-008C-7D42-D493452B1F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B7424E-178E-4C75-B618-6DF072E188E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95301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image" Target="../media/image1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14.pn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13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9E49CB62-7721-3A87-35DB-42A3AB709057}"/>
              </a:ext>
            </a:extLst>
          </p:cNvPr>
          <p:cNvSpPr txBox="1"/>
          <p:nvPr/>
        </p:nvSpPr>
        <p:spPr>
          <a:xfrm>
            <a:off x="933716" y="390512"/>
            <a:ext cx="10520516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 fontAlgn="base"/>
            <a:r>
              <a:rPr lang="es-CO" sz="2400" b="1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Aptos" panose="020B0004020202020204" pitchFamily="34" charset="0"/>
              </a:rPr>
              <a:t>Camino a la COP16  </a:t>
            </a:r>
          </a:p>
          <a:p>
            <a:pPr algn="ctr" rtl="0" fontAlgn="base"/>
            <a:r>
              <a:rPr lang="es-CO" sz="2400" b="1" dirty="0">
                <a:solidFill>
                  <a:srgbClr val="000000"/>
                </a:solidFill>
                <a:highlight>
                  <a:srgbClr val="FFFFFF"/>
                </a:highlight>
                <a:latin typeface="Aptos" panose="020B0004020202020204" pitchFamily="34" charset="0"/>
              </a:rPr>
              <a:t>¿Cómo armonizar la conservación de la biodiversidad</a:t>
            </a:r>
          </a:p>
          <a:p>
            <a:pPr algn="ctr" rtl="0" fontAlgn="base"/>
            <a:r>
              <a:rPr lang="es-CO" sz="2400" b="1" dirty="0">
                <a:solidFill>
                  <a:srgbClr val="000000"/>
                </a:solidFill>
                <a:highlight>
                  <a:srgbClr val="FFFFFF"/>
                </a:highlight>
                <a:latin typeface="Aptos" panose="020B0004020202020204" pitchFamily="34" charset="0"/>
              </a:rPr>
              <a:t>con la actividad rural en Colombia?</a:t>
            </a:r>
            <a:r>
              <a:rPr lang="es-ES" sz="24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Aptos" panose="020B0004020202020204" pitchFamily="34" charset="0"/>
              </a:rPr>
              <a:t> </a:t>
            </a:r>
          </a:p>
          <a:p>
            <a:pPr algn="ctr" rtl="0" fontAlgn="base"/>
            <a:endParaRPr lang="es-ES" sz="2400" b="0" i="0" dirty="0">
              <a:solidFill>
                <a:srgbClr val="000000"/>
              </a:solidFill>
              <a:effectLst/>
              <a:highlight>
                <a:srgbClr val="FFFFFF"/>
              </a:highlight>
              <a:latin typeface="Segoe UI" panose="020B0502040204020203" pitchFamily="34" charset="0"/>
            </a:endParaRPr>
          </a:p>
          <a:p>
            <a:pPr algn="ctr" fontAlgn="base"/>
            <a:r>
              <a:rPr lang="es-CO" sz="3200" b="1" dirty="0">
                <a:solidFill>
                  <a:srgbClr val="000000"/>
                </a:solidFill>
                <a:highlight>
                  <a:srgbClr val="FFFFFF"/>
                </a:highlight>
                <a:latin typeface="Aptos" panose="020B0004020202020204" pitchFamily="34" charset="0"/>
              </a:rPr>
              <a:t>Síntesis del foro </a:t>
            </a:r>
            <a:r>
              <a:rPr lang="es-CO" sz="3200" b="1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Aptos" panose="020B0004020202020204" pitchFamily="34" charset="0"/>
              </a:rPr>
              <a:t>«Los Objetivos de Desarrollo Sostenible y la ruralidad en las Áreas Protegidas»</a:t>
            </a:r>
            <a:r>
              <a:rPr lang="es-CO" dirty="0">
                <a:solidFill>
                  <a:srgbClr val="000000"/>
                </a:solidFill>
                <a:highlight>
                  <a:srgbClr val="FFFFFF"/>
                </a:highlight>
                <a:latin typeface="Aptos" panose="020B0004020202020204" pitchFamily="34" charset="0"/>
              </a:rPr>
              <a:t> </a:t>
            </a:r>
          </a:p>
          <a:p>
            <a:pPr algn="ctr" fontAlgn="base"/>
            <a:endParaRPr lang="es-CO" sz="3200" b="1" dirty="0">
              <a:solidFill>
                <a:srgbClr val="000000"/>
              </a:solidFill>
              <a:highlight>
                <a:srgbClr val="FFFFFF"/>
              </a:highlight>
              <a:latin typeface="Aptos" panose="020B0004020202020204" pitchFamily="34" charset="0"/>
            </a:endParaRPr>
          </a:p>
          <a:p>
            <a:pPr algn="ctr" rtl="0" fontAlgn="base"/>
            <a:endParaRPr lang="es-CO" sz="3200" b="1" i="0" dirty="0">
              <a:solidFill>
                <a:srgbClr val="000000"/>
              </a:solidFill>
              <a:effectLst/>
              <a:highlight>
                <a:srgbClr val="FFFFFF"/>
              </a:highlight>
              <a:latin typeface="Aptos" panose="020B0004020202020204" pitchFamily="34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3E55B784-20C4-47B4-3335-29E7EBC550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3621" y="3227244"/>
            <a:ext cx="7831816" cy="2355727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14C8B738-117B-52FA-B3F6-AFDCF8E0262A}"/>
              </a:ext>
            </a:extLst>
          </p:cNvPr>
          <p:cNvSpPr txBox="1"/>
          <p:nvPr/>
        </p:nvSpPr>
        <p:spPr>
          <a:xfrm>
            <a:off x="3146871" y="6217672"/>
            <a:ext cx="609420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 fontAlgn="base"/>
            <a:r>
              <a:rPr lang="es-CO" sz="2000" b="1" dirty="0">
                <a:solidFill>
                  <a:srgbClr val="000000"/>
                </a:solidFill>
                <a:highlight>
                  <a:srgbClr val="FFFFFF"/>
                </a:highlight>
                <a:latin typeface="Aptos" panose="020B0004020202020204" pitchFamily="34" charset="0"/>
              </a:rPr>
              <a:t>Junio 11, 2024</a:t>
            </a:r>
            <a:endParaRPr lang="es-CO" sz="2000" b="1" i="0" dirty="0">
              <a:solidFill>
                <a:srgbClr val="000000"/>
              </a:solidFill>
              <a:effectLst/>
              <a:highlight>
                <a:srgbClr val="FFFFFF"/>
              </a:highlight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39740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5F47218-5033-BF14-6B34-629AD5EAF1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507" y="933888"/>
            <a:ext cx="3821987" cy="219611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F5E33CA0-71DD-AB98-EEA3-20070B5C021A}"/>
              </a:ext>
            </a:extLst>
          </p:cNvPr>
          <p:cNvSpPr txBox="1"/>
          <p:nvPr/>
        </p:nvSpPr>
        <p:spPr>
          <a:xfrm>
            <a:off x="151357" y="231367"/>
            <a:ext cx="982122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3200" b="1" dirty="0">
                <a:solidFill>
                  <a:srgbClr val="000000"/>
                </a:solidFill>
                <a:highlight>
                  <a:srgbClr val="FFFFFF"/>
                </a:highlight>
                <a:latin typeface="Aptos" panose="020B0004020202020204" pitchFamily="34" charset="0"/>
              </a:rPr>
              <a:t>Evento del 23 de abril </a:t>
            </a:r>
            <a:endParaRPr lang="es-CO" sz="3200" b="1" dirty="0">
              <a:solidFill>
                <a:srgbClr val="000000"/>
              </a:solidFill>
              <a:highlight>
                <a:srgbClr val="FFFFFF"/>
              </a:highlight>
              <a:latin typeface="Aptos" panose="020B0004020202020204" pitchFamily="34" charset="0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D75C19F0-DE28-C92E-DFDD-D0D5D9B3FE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85006" y="933888"/>
            <a:ext cx="3821987" cy="219611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CB397226-6186-603D-4AE1-77C8CC3A72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33506" y="927216"/>
            <a:ext cx="3821987" cy="2202791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F8C6FA74-ADEA-1909-359E-50C452FA237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3931" y="3429000"/>
            <a:ext cx="3907137" cy="225186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FDF3E6D9-87A0-2F5A-4F6D-5293E3B216A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92517" y="4090630"/>
            <a:ext cx="6096000" cy="2319547"/>
          </a:xfrm>
          <a:prstGeom prst="rect">
            <a:avLst/>
          </a:prstGeom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98B7867A-0C14-BAC7-E555-51C99FE5D3B4}"/>
              </a:ext>
            </a:extLst>
          </p:cNvPr>
          <p:cNvSpPr txBox="1"/>
          <p:nvPr/>
        </p:nvSpPr>
        <p:spPr>
          <a:xfrm>
            <a:off x="6758829" y="3287153"/>
            <a:ext cx="617560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3200" b="1" dirty="0">
                <a:solidFill>
                  <a:srgbClr val="000000"/>
                </a:solidFill>
                <a:highlight>
                  <a:srgbClr val="FFFFFF"/>
                </a:highlight>
                <a:latin typeface="Aptos" panose="020B0004020202020204" pitchFamily="34" charset="0"/>
              </a:rPr>
              <a:t>Debate final</a:t>
            </a:r>
            <a:endParaRPr lang="es-CO" sz="3200" b="1" dirty="0">
              <a:solidFill>
                <a:srgbClr val="000000"/>
              </a:solidFill>
              <a:highlight>
                <a:srgbClr val="FFFFFF"/>
              </a:highlight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65216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19753807-779D-22A5-8DED-7254407E5BA8}"/>
              </a:ext>
            </a:extLst>
          </p:cNvPr>
          <p:cNvSpPr txBox="1"/>
          <p:nvPr/>
        </p:nvSpPr>
        <p:spPr>
          <a:xfrm>
            <a:off x="419548" y="1824425"/>
            <a:ext cx="11144923" cy="40511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6000"/>
              </a:lnSpc>
              <a:spcAft>
                <a:spcPts val="800"/>
              </a:spcAft>
            </a:pPr>
            <a:r>
              <a:rPr lang="es-MX" sz="24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Las </a:t>
            </a:r>
            <a:r>
              <a:rPr lang="es-MX" sz="2400" b="1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nuevas disputas por el territorio</a:t>
            </a:r>
            <a:r>
              <a:rPr lang="es-MX" sz="24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la dinámica de reordenamiento del </a:t>
            </a:r>
            <a:r>
              <a:rPr lang="es-MX" sz="2400" b="1" dirty="0" err="1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pos-acuerdo</a:t>
            </a:r>
            <a:r>
              <a:rPr lang="es-MX" sz="24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en las </a:t>
            </a:r>
            <a:r>
              <a:rPr lang="es-MX" sz="2400" b="1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presiones del contexto global.</a:t>
            </a:r>
            <a:endParaRPr lang="es-MX" sz="2400" dirty="0">
              <a:solidFill>
                <a:srgbClr val="000000"/>
              </a:solidFill>
              <a:effectLst/>
              <a:latin typeface="Aptos" panose="020B00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16000"/>
              </a:lnSpc>
              <a:spcAft>
                <a:spcPts val="800"/>
              </a:spcAft>
              <a:buAutoNum type="arabicParenR"/>
            </a:pPr>
            <a:endParaRPr lang="es-CO" sz="24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6000"/>
              </a:lnSpc>
              <a:spcAft>
                <a:spcPts val="800"/>
              </a:spcAft>
            </a:pPr>
            <a:r>
              <a:rPr lang="es-MX" sz="24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s-MX" sz="2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L</a:t>
            </a:r>
            <a:r>
              <a:rPr lang="es-MX" sz="24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 </a:t>
            </a:r>
            <a:r>
              <a:rPr lang="es-MX" sz="2400" b="1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campesinos, indígenas y comunidades afro </a:t>
            </a:r>
            <a:r>
              <a:rPr lang="es-MX" sz="24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que, a partir de esquemas de gobernanza, han vivido </a:t>
            </a:r>
            <a:r>
              <a:rPr lang="es-MX" sz="2400" b="1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</a:t>
            </a:r>
            <a:r>
              <a:rPr lang="es-MX" sz="2400" b="1" dirty="0" err="1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ecodependencia</a:t>
            </a:r>
            <a:r>
              <a:rPr lang="es-MX" sz="24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logrando resistir históricamente, pero que en la actualidad se enfrentan constantemente a </a:t>
            </a:r>
            <a:r>
              <a:rPr lang="es-MX" sz="2400" b="1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nuevas amenazas</a:t>
            </a:r>
            <a:r>
              <a:rPr lang="es-MX" sz="24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16000"/>
              </a:lnSpc>
              <a:spcAft>
                <a:spcPts val="800"/>
              </a:spcAft>
            </a:pPr>
            <a:endParaRPr lang="es-CO" sz="24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6000"/>
              </a:lnSpc>
              <a:spcAft>
                <a:spcPts val="800"/>
              </a:spcAft>
            </a:pPr>
            <a:r>
              <a:rPr lang="es-MX" sz="24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La </a:t>
            </a:r>
            <a:r>
              <a:rPr lang="es-MX" sz="2400" b="1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presencia campesina</a:t>
            </a:r>
            <a:r>
              <a:rPr lang="es-MX" sz="24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zonas </a:t>
            </a:r>
            <a:r>
              <a:rPr lang="es-MX" sz="2400" b="1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estratégicas ambientales</a:t>
            </a:r>
            <a:r>
              <a:rPr lang="es-MX" sz="24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endParaRPr lang="es-CO" sz="24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AA9FD9E3-4D51-3C4A-E086-04736EF4C16E}"/>
              </a:ext>
            </a:extLst>
          </p:cNvPr>
          <p:cNvSpPr txBox="1"/>
          <p:nvPr/>
        </p:nvSpPr>
        <p:spPr>
          <a:xfrm>
            <a:off x="1293607" y="85625"/>
            <a:ext cx="914131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3600" b="1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Tres temas principales alrededor de la reflexión ruralidad y conservación</a:t>
            </a:r>
            <a:endParaRPr lang="es-CO" sz="3600" b="1" dirty="0"/>
          </a:p>
        </p:txBody>
      </p:sp>
    </p:spTree>
    <p:extLst>
      <p:ext uri="{BB962C8B-B14F-4D97-AF65-F5344CB8AC3E}">
        <p14:creationId xmlns:p14="http://schemas.microsoft.com/office/powerpoint/2010/main" val="14276981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41D5BF7E-3947-1EC3-21A8-C3DF5E4857C6}"/>
              </a:ext>
            </a:extLst>
          </p:cNvPr>
          <p:cNvSpPr txBox="1"/>
          <p:nvPr/>
        </p:nvSpPr>
        <p:spPr>
          <a:xfrm>
            <a:off x="831773" y="0"/>
            <a:ext cx="982122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3600" b="1" dirty="0">
                <a:solidFill>
                  <a:srgbClr val="000000"/>
                </a:solidFill>
                <a:latin typeface="Aptos" panose="020B0004020202020204" pitchFamily="34" charset="0"/>
                <a:cs typeface="Times New Roman" panose="02020603050405020304" pitchFamily="18" charset="0"/>
              </a:rPr>
              <a:t>Seis retos principales</a:t>
            </a:r>
            <a:endParaRPr lang="es-CO" sz="3600" b="1" dirty="0">
              <a:solidFill>
                <a:srgbClr val="000000"/>
              </a:solidFill>
              <a:latin typeface="Aptos" panose="020B000402020202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8" name="Grupo 7">
            <a:extLst>
              <a:ext uri="{FF2B5EF4-FFF2-40B4-BE49-F238E27FC236}">
                <a16:creationId xmlns:a16="http://schemas.microsoft.com/office/drawing/2014/main" id="{C78A09EF-928F-2FB9-DFE9-902BD32C257E}"/>
              </a:ext>
            </a:extLst>
          </p:cNvPr>
          <p:cNvGrpSpPr/>
          <p:nvPr/>
        </p:nvGrpSpPr>
        <p:grpSpPr>
          <a:xfrm>
            <a:off x="1183342" y="742277"/>
            <a:ext cx="9552790" cy="6113467"/>
            <a:chOff x="1442161" y="706816"/>
            <a:chExt cx="8898071" cy="5719986"/>
          </a:xfrm>
        </p:grpSpPr>
        <p:pic>
          <p:nvPicPr>
            <p:cNvPr id="16" name="Imagen 15">
              <a:extLst>
                <a:ext uri="{FF2B5EF4-FFF2-40B4-BE49-F238E27FC236}">
                  <a16:creationId xmlns:a16="http://schemas.microsoft.com/office/drawing/2014/main" id="{195BF875-53A3-93C4-4106-6D571CCB10B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42161" y="718492"/>
              <a:ext cx="3869764" cy="5708310"/>
            </a:xfrm>
            <a:prstGeom prst="rect">
              <a:avLst/>
            </a:prstGeom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8715402B-6F5C-77F3-FD8B-AD6A93473EE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311925" y="706816"/>
              <a:ext cx="4950870" cy="2870490"/>
            </a:xfrm>
            <a:prstGeom prst="rect">
              <a:avLst/>
            </a:prstGeom>
          </p:spPr>
        </p:pic>
        <p:pic>
          <p:nvPicPr>
            <p:cNvPr id="6" name="Picture 3" descr="Aerial view of a forest&#10;&#10;Description automatically generated">
              <a:extLst>
                <a:ext uri="{FF2B5EF4-FFF2-40B4-BE49-F238E27FC236}">
                  <a16:creationId xmlns:a16="http://schemas.microsoft.com/office/drawing/2014/main" id="{657334E5-CEB9-05B4-BD68-2E5CDF4DF69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11925" y="3597540"/>
              <a:ext cx="5028307" cy="282926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343238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nfinamiento y Desplazamientos Aumentaron en Colombia en 2022: ONU -  DatoPlus">
            <a:extLst>
              <a:ext uri="{FF2B5EF4-FFF2-40B4-BE49-F238E27FC236}">
                <a16:creationId xmlns:a16="http://schemas.microsoft.com/office/drawing/2014/main" id="{4752B9AD-1F09-2D42-6A67-318725B368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027" y="995543"/>
            <a:ext cx="8662869" cy="576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7C125792-2B42-DACD-06BF-5A07371CDE1E}"/>
              </a:ext>
            </a:extLst>
          </p:cNvPr>
          <p:cNvSpPr txBox="1"/>
          <p:nvPr/>
        </p:nvSpPr>
        <p:spPr>
          <a:xfrm>
            <a:off x="729564" y="94932"/>
            <a:ext cx="11210307" cy="6463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s-MX" sz="3600" b="1" i="0" dirty="0">
                <a:solidFill>
                  <a:srgbClr val="0F4761"/>
                </a:solidFill>
                <a:effectLst/>
                <a:highlight>
                  <a:srgbClr val="FFFFFF"/>
                </a:highlight>
                <a:latin typeface="Aptos" panose="020B0004020202020204" pitchFamily="34" charset="0"/>
              </a:rPr>
              <a:t>Reto 1.  Nuevas conflictividades en el </a:t>
            </a:r>
            <a:r>
              <a:rPr lang="es-MX" sz="3600" b="1" i="0" dirty="0" err="1">
                <a:solidFill>
                  <a:srgbClr val="0F4761"/>
                </a:solidFill>
                <a:effectLst/>
                <a:highlight>
                  <a:srgbClr val="FFFFFF"/>
                </a:highlight>
                <a:latin typeface="Aptos" panose="020B0004020202020204" pitchFamily="34" charset="0"/>
              </a:rPr>
              <a:t>pos-conflicto</a:t>
            </a:r>
            <a:r>
              <a:rPr lang="es-MX" sz="3600" b="1" i="0" dirty="0">
                <a:solidFill>
                  <a:srgbClr val="0F4761"/>
                </a:solidFill>
                <a:effectLst/>
                <a:highlight>
                  <a:srgbClr val="FFFFFF"/>
                </a:highlight>
                <a:latin typeface="Aptos" panose="020B0004020202020204" pitchFamily="34" charset="0"/>
              </a:rPr>
              <a:t>. </a:t>
            </a:r>
            <a:endParaRPr lang="es-CO" sz="3600" b="1" dirty="0"/>
          </a:p>
        </p:txBody>
      </p: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E79E86EE-50DC-A627-330E-F3A0C9435FC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01939906"/>
              </p:ext>
            </p:extLst>
          </p:nvPr>
        </p:nvGraphicFramePr>
        <p:xfrm>
          <a:off x="1830119" y="1206554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Imagen 5">
            <a:extLst>
              <a:ext uri="{FF2B5EF4-FFF2-40B4-BE49-F238E27FC236}">
                <a16:creationId xmlns:a16="http://schemas.microsoft.com/office/drawing/2014/main" id="{E8803ACD-87D9-1D0E-51F1-829FD00416D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59276" y="2680957"/>
            <a:ext cx="1938696" cy="953861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6E965EB3-6F2E-481B-F7CB-16575187C43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559276" y="4116871"/>
            <a:ext cx="1938696" cy="837438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7AF7EE2F-B0F7-53BC-799C-053F67B1358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554997" y="3424803"/>
            <a:ext cx="1942975" cy="83743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D9BD78B5-7335-E2E9-655F-ABF2ED3FB5A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554997" y="4838633"/>
            <a:ext cx="1942976" cy="1262628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8A0D0FE4-AEC6-9A9A-2A16-44BC392AED1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488003" y="1488411"/>
            <a:ext cx="2009969" cy="1306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23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E39E1842-8B68-2BEB-2E51-FE45A94FB1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2586" y="1527261"/>
            <a:ext cx="3111461" cy="328524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7A8EE94A-F59D-E54C-B5AC-76BD2E4871E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7143"/>
          <a:stretch/>
        </p:blipFill>
        <p:spPr>
          <a:xfrm>
            <a:off x="4405746" y="1576246"/>
            <a:ext cx="3336840" cy="2132941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552F25F0-8FFB-42DA-5779-AF36F087E7C8}"/>
              </a:ext>
            </a:extLst>
          </p:cNvPr>
          <p:cNvSpPr txBox="1"/>
          <p:nvPr/>
        </p:nvSpPr>
        <p:spPr>
          <a:xfrm>
            <a:off x="381000" y="228574"/>
            <a:ext cx="114943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s-MX" sz="3600" b="1" i="0" dirty="0">
                <a:solidFill>
                  <a:srgbClr val="0F4761"/>
                </a:solidFill>
                <a:effectLst/>
                <a:highlight>
                  <a:srgbClr val="FFFFFF"/>
                </a:highlight>
                <a:latin typeface="Aptos" panose="020B0004020202020204" pitchFamily="34" charset="0"/>
              </a:rPr>
              <a:t>Reto 2. Estructuras de larga duración, capital social y territorios disputados. </a:t>
            </a:r>
            <a:endParaRPr lang="es-CO" sz="3600" b="1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98F90C4A-BE0B-953A-0A9E-15F7A9F499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6335" y="1576246"/>
            <a:ext cx="3199411" cy="2132941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F2D111C6-1E67-E087-98EC-35534FE152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84550" y="3470361"/>
            <a:ext cx="3702627" cy="1576733"/>
          </a:xfrm>
          <a:prstGeom prst="rect">
            <a:avLst/>
          </a:prstGeom>
        </p:spPr>
      </p:pic>
      <p:pic>
        <p:nvPicPr>
          <p:cNvPr id="2050" name="Picture 2" descr="Defensoría denuncia situación crítica en resguardo indígena en Arauca »  Reporteros Asociados">
            <a:extLst>
              <a:ext uri="{FF2B5EF4-FFF2-40B4-BE49-F238E27FC236}">
                <a16:creationId xmlns:a16="http://schemas.microsoft.com/office/drawing/2014/main" id="{DACC3197-7E5F-1F8B-918C-8E33FD95D7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7757" y="5030215"/>
            <a:ext cx="2422567" cy="1599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9132A573-6724-B3F9-56BF-A17A3F786D5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9457" y="3695911"/>
            <a:ext cx="3987318" cy="2910894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B7FA6230-4CD3-A3C7-A82F-4F8353BF1CB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81988" y="5030215"/>
            <a:ext cx="3215769" cy="1576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2643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F34DCF59-5C04-2449-89A4-9173D754C5CF}"/>
              </a:ext>
            </a:extLst>
          </p:cNvPr>
          <p:cNvSpPr txBox="1"/>
          <p:nvPr/>
        </p:nvSpPr>
        <p:spPr>
          <a:xfrm>
            <a:off x="754432" y="345393"/>
            <a:ext cx="1092529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3600" b="1" i="0" dirty="0">
                <a:solidFill>
                  <a:srgbClr val="0F4761"/>
                </a:solidFill>
                <a:effectLst/>
                <a:highlight>
                  <a:srgbClr val="FFFFFF"/>
                </a:highlight>
                <a:latin typeface="Aptos" panose="020B0004020202020204" pitchFamily="34" charset="0"/>
              </a:rPr>
              <a:t>Reto 3. Capital natural y bienestar </a:t>
            </a:r>
            <a:endParaRPr lang="es-CO" sz="3600" b="1" dirty="0"/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4CE831D-A4AA-FD0A-764D-EF90EC91F04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29775420"/>
              </p:ext>
            </p:extLst>
          </p:nvPr>
        </p:nvGraphicFramePr>
        <p:xfrm>
          <a:off x="1335809" y="1172584"/>
          <a:ext cx="9723052" cy="55390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262703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4877E68C-F6AE-AF1E-E44D-7AB2FF3CC4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4402" y="2977257"/>
            <a:ext cx="5121400" cy="2872490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60CE7308-DBED-1F41-8C33-6635F6D83C27}"/>
              </a:ext>
            </a:extLst>
          </p:cNvPr>
          <p:cNvSpPr txBox="1"/>
          <p:nvPr/>
        </p:nvSpPr>
        <p:spPr>
          <a:xfrm>
            <a:off x="449283" y="131090"/>
            <a:ext cx="1129343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3600" b="1" i="0" dirty="0">
                <a:solidFill>
                  <a:srgbClr val="0F4761"/>
                </a:solidFill>
                <a:effectLst/>
                <a:highlight>
                  <a:srgbClr val="FFFFFF"/>
                </a:highlight>
                <a:latin typeface="Aptos" panose="020B0004020202020204" pitchFamily="34" charset="0"/>
              </a:rPr>
              <a:t>Reto 4. Tensión conservación-sociedad. Sistemas socio-ecológicos.  Resiliencia, diversidad cultural y diversidad ecológica (Ecodependencia) </a:t>
            </a:r>
            <a:endParaRPr lang="es-CO" sz="3600" b="1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52DF0DE-D7DB-071B-A10E-60BC4F4057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7699" y="1753673"/>
            <a:ext cx="4057319" cy="4878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3570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AC5EB48E-E7E2-8459-ADA4-8E75F63DBEDD}"/>
              </a:ext>
            </a:extLst>
          </p:cNvPr>
          <p:cNvSpPr txBox="1"/>
          <p:nvPr/>
        </p:nvSpPr>
        <p:spPr>
          <a:xfrm>
            <a:off x="1" y="157360"/>
            <a:ext cx="1209081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3600" b="1" i="0" dirty="0">
                <a:solidFill>
                  <a:srgbClr val="0F4761"/>
                </a:solidFill>
                <a:effectLst/>
                <a:highlight>
                  <a:srgbClr val="FFFFFF"/>
                </a:highlight>
                <a:latin typeface="Aptos" panose="020B0004020202020204" pitchFamily="34" charset="0"/>
              </a:rPr>
              <a:t>Reto 5.  Repensando el ordenamiento socio-ambiental.  </a:t>
            </a:r>
          </a:p>
          <a:p>
            <a:pPr algn="ctr"/>
            <a:r>
              <a:rPr lang="es-MX" sz="3600" b="1" i="0" dirty="0">
                <a:solidFill>
                  <a:srgbClr val="0F4761"/>
                </a:solidFill>
                <a:effectLst/>
                <a:highlight>
                  <a:srgbClr val="FFFFFF"/>
                </a:highlight>
                <a:latin typeface="Aptos" panose="020B0004020202020204" pitchFamily="34" charset="0"/>
              </a:rPr>
              <a:t>Cierre de frontera una vieja lucha  </a:t>
            </a:r>
            <a:endParaRPr lang="es-CO" sz="3600" b="1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E85D471-C80D-3A2B-12A2-E01D2EA5AF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1033" y="1554057"/>
            <a:ext cx="7549243" cy="5027796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205DF08C-AB1E-B12A-D91B-82CA999219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6296" y="3669689"/>
            <a:ext cx="2867025" cy="1590675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5DD3C877-3081-51B2-9DBB-0FED0D33D3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2114" y="2754386"/>
            <a:ext cx="4126222" cy="1830606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8FAE697E-14E2-EF98-C38B-9F74CB2F81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00719" y="4890360"/>
            <a:ext cx="4087616" cy="1691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758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AC5EB48E-E7E2-8459-ADA4-8E75F63DBEDD}"/>
              </a:ext>
            </a:extLst>
          </p:cNvPr>
          <p:cNvSpPr txBox="1"/>
          <p:nvPr/>
        </p:nvSpPr>
        <p:spPr>
          <a:xfrm>
            <a:off x="0" y="81882"/>
            <a:ext cx="1209081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3600" b="1" i="0" dirty="0">
                <a:solidFill>
                  <a:srgbClr val="0F4761"/>
                </a:solidFill>
                <a:effectLst/>
                <a:highlight>
                  <a:srgbClr val="FFFFFF"/>
                </a:highlight>
                <a:latin typeface="Aptos" panose="020B0004020202020204" pitchFamily="34" charset="0"/>
              </a:rPr>
              <a:t>Reto 6.  Nuevos “</a:t>
            </a:r>
            <a:r>
              <a:rPr lang="es-MX" sz="3600" b="1" i="0" dirty="0" err="1">
                <a:solidFill>
                  <a:srgbClr val="0F4761"/>
                </a:solidFill>
                <a:effectLst/>
                <a:highlight>
                  <a:srgbClr val="FFFFFF"/>
                </a:highlight>
                <a:latin typeface="Aptos" panose="020B0004020202020204" pitchFamily="34" charset="0"/>
              </a:rPr>
              <a:t>commodities</a:t>
            </a:r>
            <a:r>
              <a:rPr lang="es-MX" sz="3600" b="1" i="0" dirty="0">
                <a:solidFill>
                  <a:srgbClr val="0F4761"/>
                </a:solidFill>
                <a:effectLst/>
                <a:highlight>
                  <a:srgbClr val="FFFFFF"/>
                </a:highlight>
                <a:latin typeface="Aptos" panose="020B0004020202020204" pitchFamily="34" charset="0"/>
              </a:rPr>
              <a:t>”</a:t>
            </a:r>
            <a:endParaRPr lang="es-CO" sz="3600" b="1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B97F03DC-6154-F3E9-0BEA-C07DC8C0B9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2493" y="1103377"/>
            <a:ext cx="3969079" cy="2111322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B2786A67-B814-0A15-C661-091398D1A8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1572" y="728213"/>
            <a:ext cx="3469988" cy="1829439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A8D5C470-1916-D392-F8CC-8B02A5C5F0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7701" y="3636903"/>
            <a:ext cx="3676942" cy="2230954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905A8706-E68E-0873-9A0A-F520D3E16A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2511" y="3210858"/>
            <a:ext cx="3676942" cy="2321235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D17AB466-DCC1-626B-7CEE-1E4C52EFD39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75789" y="1996020"/>
            <a:ext cx="3257781" cy="2230954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A6CD4306-EFCD-BABE-0960-FBF6F0091E2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72620" y="2557652"/>
            <a:ext cx="2349915" cy="1536178"/>
          </a:xfrm>
          <a:prstGeom prst="rect">
            <a:avLst/>
          </a:prstGeom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270FBC61-A523-A46B-01B5-568D1ABF1799}"/>
              </a:ext>
            </a:extLst>
          </p:cNvPr>
          <p:cNvSpPr txBox="1"/>
          <p:nvPr/>
        </p:nvSpPr>
        <p:spPr>
          <a:xfrm>
            <a:off x="2898290" y="6157932"/>
            <a:ext cx="60942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es-US" sz="28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Demanda continua y en alza </a:t>
            </a:r>
          </a:p>
        </p:txBody>
      </p:sp>
    </p:spTree>
    <p:extLst>
      <p:ext uri="{BB962C8B-B14F-4D97-AF65-F5344CB8AC3E}">
        <p14:creationId xmlns:p14="http://schemas.microsoft.com/office/powerpoint/2010/main" val="23523455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58591B28-E5F5-5115-F79D-0AE435873C61}"/>
              </a:ext>
            </a:extLst>
          </p:cNvPr>
          <p:cNvSpPr txBox="1"/>
          <p:nvPr/>
        </p:nvSpPr>
        <p:spPr>
          <a:xfrm>
            <a:off x="937708" y="402767"/>
            <a:ext cx="1031658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40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Preguntas orientadoras </a:t>
            </a:r>
            <a:r>
              <a:rPr lang="es-ES" sz="4000" b="1" dirty="0">
                <a:solidFill>
                  <a:srgbClr val="66FF99"/>
                </a:solidFill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sobre tres temas </a:t>
            </a:r>
            <a:r>
              <a:rPr lang="es-ES" sz="40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para los foros de hoy </a:t>
            </a:r>
            <a:endParaRPr lang="es-CO" sz="4000" dirty="0">
              <a:solidFill>
                <a:srgbClr val="66FF99"/>
              </a:solidFill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95F5946-9EDA-7E7F-DBA4-769F809C596F}"/>
              </a:ext>
            </a:extLst>
          </p:cNvPr>
          <p:cNvSpPr txBox="1"/>
          <p:nvPr/>
        </p:nvSpPr>
        <p:spPr>
          <a:xfrm>
            <a:off x="1041872" y="2138784"/>
            <a:ext cx="11700387" cy="40619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0" indent="-514350">
              <a:lnSpc>
                <a:spcPct val="116000"/>
              </a:lnSpc>
              <a:buAutoNum type="arabicPeriod"/>
            </a:pPr>
            <a:r>
              <a:rPr lang="es-ES" sz="3200" b="1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Reglas de juego</a:t>
            </a:r>
          </a:p>
          <a:p>
            <a:pPr lvl="0">
              <a:lnSpc>
                <a:spcPct val="116000"/>
              </a:lnSpc>
            </a:pPr>
            <a:endParaRPr lang="es-CO" sz="3200" b="1" dirty="0">
              <a:solidFill>
                <a:srgbClr val="FFFF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6000"/>
              </a:lnSpc>
            </a:pPr>
            <a:r>
              <a:rPr lang="es-ES" sz="3200" b="1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2. Contexto nacional e internacional: bonanzas y derechos</a:t>
            </a:r>
          </a:p>
          <a:p>
            <a:pPr lvl="0">
              <a:lnSpc>
                <a:spcPct val="116000"/>
              </a:lnSpc>
            </a:pPr>
            <a:endParaRPr lang="es-CO" sz="3200" b="1" dirty="0">
              <a:solidFill>
                <a:srgbClr val="FFFF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6000"/>
              </a:lnSpc>
            </a:pPr>
            <a:r>
              <a:rPr lang="es-ES" sz="3200" b="1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3. Investigación, bienestar y cambio climático</a:t>
            </a:r>
          </a:p>
          <a:p>
            <a:pPr lvl="0">
              <a:lnSpc>
                <a:spcPct val="116000"/>
              </a:lnSpc>
            </a:pPr>
            <a:endParaRPr lang="es-CO" sz="3200" b="1" dirty="0">
              <a:solidFill>
                <a:srgbClr val="FFFF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6000"/>
              </a:lnSpc>
            </a:pPr>
            <a:endParaRPr lang="es-CO" sz="3200" b="1" dirty="0">
              <a:solidFill>
                <a:srgbClr val="FFFF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6081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95F5946-9EDA-7E7F-DBA4-769F809C596F}"/>
              </a:ext>
            </a:extLst>
          </p:cNvPr>
          <p:cNvSpPr txBox="1"/>
          <p:nvPr/>
        </p:nvSpPr>
        <p:spPr>
          <a:xfrm>
            <a:off x="353960" y="1646124"/>
            <a:ext cx="11700387" cy="52118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16000"/>
              </a:lnSpc>
            </a:pP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1. ¿Cuáles son los </a:t>
            </a:r>
            <a:r>
              <a:rPr lang="es-ES" sz="2400" b="1" dirty="0">
                <a:solidFill>
                  <a:srgbClr val="66FF99"/>
                </a:solidFill>
                <a:latin typeface="Aptos" panose="020B0004020202020204" pitchFamily="34" charset="0"/>
                <a:cs typeface="Times New Roman" panose="02020603050405020304" pitchFamily="18" charset="0"/>
              </a:rPr>
              <a:t>marcos legales </a:t>
            </a: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que hoy impiden que se puedan </a:t>
            </a:r>
            <a:r>
              <a:rPr lang="es-ES" sz="24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articular</a:t>
            </a: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mejores políticas que armonicen los objetivos de un </a:t>
            </a:r>
            <a:r>
              <a:rPr lang="es-ES" sz="2400" b="1" dirty="0">
                <a:solidFill>
                  <a:srgbClr val="66FF99"/>
                </a:solidFill>
                <a:latin typeface="Aptos" panose="020B0004020202020204" pitchFamily="34" charset="0"/>
                <a:cs typeface="Times New Roman" panose="02020603050405020304" pitchFamily="18" charset="0"/>
              </a:rPr>
              <a:t>desarrollo rural sostenible </a:t>
            </a: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y justo con </a:t>
            </a:r>
            <a:r>
              <a:rPr lang="es-ES" sz="2400" b="1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la </a:t>
            </a:r>
            <a:r>
              <a:rPr lang="es-ES" sz="2400" b="1" dirty="0">
                <a:solidFill>
                  <a:srgbClr val="66FF99"/>
                </a:solidFill>
                <a:latin typeface="Aptos" panose="020B0004020202020204" pitchFamily="34" charset="0"/>
                <a:cs typeface="Times New Roman" panose="02020603050405020304" pitchFamily="18" charset="0"/>
              </a:rPr>
              <a:t>conservación de la biodiversidad</a:t>
            </a: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?</a:t>
            </a:r>
          </a:p>
          <a:p>
            <a:pPr lvl="0">
              <a:lnSpc>
                <a:spcPct val="116000"/>
              </a:lnSpc>
            </a:pPr>
            <a:endParaRPr lang="es-CO" sz="2400" dirty="0">
              <a:solidFill>
                <a:srgbClr val="FFFF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6000"/>
              </a:lnSpc>
            </a:pP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2. ¿El </a:t>
            </a:r>
            <a:r>
              <a:rPr lang="es-ES" sz="24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marco legal </a:t>
            </a: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y de políticas públicas existente permite armonizar las </a:t>
            </a:r>
            <a:r>
              <a:rPr lang="es-ES" sz="24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ruralidades afro, indígenas y campesinas </a:t>
            </a: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en Colombia?</a:t>
            </a:r>
          </a:p>
          <a:p>
            <a:pPr lvl="0">
              <a:lnSpc>
                <a:spcPct val="116000"/>
              </a:lnSpc>
            </a:pPr>
            <a:endParaRPr lang="es-CO" sz="2400" dirty="0">
              <a:solidFill>
                <a:srgbClr val="FFFF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6000"/>
              </a:lnSpc>
            </a:pP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3. ¿Cuáles serían sus recomendaciones para que la implementación de la </a:t>
            </a:r>
            <a:r>
              <a:rPr lang="es-ES" sz="24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reforma rural integral </a:t>
            </a: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logre un </a:t>
            </a:r>
            <a:r>
              <a:rPr lang="es-ES" sz="24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equilibrio</a:t>
            </a: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entre el </a:t>
            </a:r>
            <a:r>
              <a:rPr lang="es-ES" sz="24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desarrollo rura</a:t>
            </a:r>
            <a:r>
              <a:rPr lang="es-ES" sz="2400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 </a:t>
            </a: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y </a:t>
            </a:r>
            <a:r>
              <a:rPr lang="es-ES" sz="24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la conservación de la biodiversidad</a:t>
            </a: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? ¿Dónde están las </a:t>
            </a:r>
            <a:r>
              <a:rPr lang="es-ES" sz="24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barreras</a:t>
            </a: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y las </a:t>
            </a:r>
            <a:r>
              <a:rPr lang="es-ES" sz="24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oportunidades</a:t>
            </a: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hoy?</a:t>
            </a:r>
          </a:p>
          <a:p>
            <a:pPr lvl="0">
              <a:lnSpc>
                <a:spcPct val="116000"/>
              </a:lnSpc>
            </a:pPr>
            <a:endParaRPr lang="es-CO" sz="2400" dirty="0">
              <a:solidFill>
                <a:srgbClr val="FFFF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6000"/>
              </a:lnSpc>
            </a:pPr>
            <a:endParaRPr lang="es-CO" sz="2400" dirty="0">
              <a:solidFill>
                <a:srgbClr val="FFFF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C44A1A6-1038-5436-CD13-9E5867AE104C}"/>
              </a:ext>
            </a:extLst>
          </p:cNvPr>
          <p:cNvSpPr txBox="1"/>
          <p:nvPr/>
        </p:nvSpPr>
        <p:spPr>
          <a:xfrm>
            <a:off x="254367" y="145958"/>
            <a:ext cx="1142508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solidFill>
                  <a:srgbClr val="66FF99"/>
                </a:solidFill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</a:t>
            </a:r>
            <a:r>
              <a:rPr lang="es-ES" sz="36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eglas de juego</a:t>
            </a:r>
            <a:endParaRPr lang="es-CO" sz="3600" b="1" dirty="0">
              <a:solidFill>
                <a:srgbClr val="66FF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1888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465AD369-90B6-DA50-6B99-89CFF6CD6743}"/>
              </a:ext>
            </a:extLst>
          </p:cNvPr>
          <p:cNvSpPr txBox="1"/>
          <p:nvPr/>
        </p:nvSpPr>
        <p:spPr>
          <a:xfrm>
            <a:off x="270387" y="2434925"/>
            <a:ext cx="11651224" cy="4857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s-ES" sz="2400" dirty="0">
                <a:solidFill>
                  <a:srgbClr val="FFFF00"/>
                </a:solidFill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5. </a:t>
            </a: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El </a:t>
            </a:r>
            <a:r>
              <a:rPr lang="es-ES" sz="24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contexto actual </a:t>
            </a: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 amenazas internas derivadas de las economías ilegales y disputa por el territorio, y amenazas externas por fenómenos de globalización y  “</a:t>
            </a:r>
            <a:r>
              <a:rPr lang="es-ES" sz="2400" dirty="0" err="1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comoditización</a:t>
            </a: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” de </a:t>
            </a:r>
            <a:r>
              <a:rPr lang="es-ES" sz="24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bonos de carbono</a:t>
            </a:r>
            <a:r>
              <a:rPr lang="es-ES" sz="2400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s-ES" sz="24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metales</a:t>
            </a:r>
            <a:r>
              <a:rPr lang="es-ES" sz="2400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s-ES" sz="24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biocombustibles</a:t>
            </a:r>
            <a:r>
              <a:rPr lang="es-ES" sz="2400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s-ES" sz="24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alimento para animales</a:t>
            </a:r>
            <a:r>
              <a:rPr lang="es-ES" sz="2400" b="1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crean un entorno mucho más complejo para buscar espacios de conservación y desarrollo rural local. </a:t>
            </a:r>
          </a:p>
          <a:p>
            <a:pPr lvl="0"/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¿Cómo enfrentar esas </a:t>
            </a:r>
            <a:r>
              <a:rPr lang="es-ES" sz="24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amenazas internas y externas</a:t>
            </a: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?</a:t>
            </a:r>
            <a:endParaRPr lang="es-CO" sz="2400" dirty="0">
              <a:solidFill>
                <a:srgbClr val="FFFF00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6000"/>
              </a:lnSpc>
            </a:pPr>
            <a:endParaRPr lang="es-CO" sz="2400" dirty="0">
              <a:solidFill>
                <a:srgbClr val="FFFF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6000"/>
              </a:lnSpc>
            </a:pPr>
            <a:r>
              <a:rPr lang="es-CO" sz="2400" dirty="0">
                <a:solidFill>
                  <a:srgbClr val="FFFF00"/>
                </a:solidFill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6. </a:t>
            </a: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¿Cómo manejar las tensiones que hoy se empiezan a evidenciar entre  los </a:t>
            </a:r>
            <a:r>
              <a:rPr lang="es-ES" sz="24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derechos de los campesinos al uso de la tierra </a:t>
            </a: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hoy reconocidos en la constitución y el </a:t>
            </a:r>
            <a:r>
              <a:rPr lang="es-ES" sz="24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derecho de la sociedad civil</a:t>
            </a:r>
            <a:r>
              <a:rPr lang="es-ES" sz="2400" b="1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 la conservación de nuestros parques nacionales y el sistema de </a:t>
            </a:r>
            <a:r>
              <a:rPr lang="es-ES" sz="2400" dirty="0">
                <a:solidFill>
                  <a:srgbClr val="FFFF00"/>
                </a:solidFill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á</a:t>
            </a: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reas protegidas en general?</a:t>
            </a:r>
          </a:p>
          <a:p>
            <a:pPr lvl="0">
              <a:lnSpc>
                <a:spcPct val="116000"/>
              </a:lnSpc>
              <a:spcAft>
                <a:spcPts val="800"/>
              </a:spcAft>
            </a:pPr>
            <a:endParaRPr lang="es-CO" sz="2400" dirty="0">
              <a:solidFill>
                <a:srgbClr val="FFFF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18443DDF-B1EE-7925-6DD4-AB1F4C8A83A8}"/>
              </a:ext>
            </a:extLst>
          </p:cNvPr>
          <p:cNvSpPr txBox="1"/>
          <p:nvPr/>
        </p:nvSpPr>
        <p:spPr>
          <a:xfrm>
            <a:off x="383458" y="961111"/>
            <a:ext cx="1142508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4. ¿Cómo crear </a:t>
            </a:r>
            <a:r>
              <a:rPr lang="es-ES" sz="24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espacios de interacción </a:t>
            </a: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entre las instituciones públicas, privadas y sociales del </a:t>
            </a:r>
            <a:r>
              <a:rPr lang="es-ES" sz="24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nivel local </a:t>
            </a: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con el </a:t>
            </a:r>
            <a:r>
              <a:rPr lang="es-ES" sz="24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nivel nacional </a:t>
            </a: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que puedan construir un mensaje conjunto de </a:t>
            </a:r>
            <a:r>
              <a:rPr lang="es-ES" sz="24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desarrollo rural sostenible y conservación del patrimonio natural</a:t>
            </a: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?</a:t>
            </a:r>
            <a:endParaRPr lang="es-CO" sz="2400" dirty="0">
              <a:solidFill>
                <a:srgbClr val="FFFF00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7B21AA7-53EB-F4E9-852F-5F90DE8D7866}"/>
              </a:ext>
            </a:extLst>
          </p:cNvPr>
          <p:cNvSpPr txBox="1"/>
          <p:nvPr/>
        </p:nvSpPr>
        <p:spPr>
          <a:xfrm>
            <a:off x="59052" y="41295"/>
            <a:ext cx="1207389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Contexto nacional e internacional: bonanzas y derechos</a:t>
            </a:r>
            <a:endParaRPr lang="es-CO" sz="3600" b="1" dirty="0"/>
          </a:p>
        </p:txBody>
      </p:sp>
    </p:spTree>
    <p:extLst>
      <p:ext uri="{BB962C8B-B14F-4D97-AF65-F5344CB8AC3E}">
        <p14:creationId xmlns:p14="http://schemas.microsoft.com/office/powerpoint/2010/main" val="2449363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6E42E373-E8C5-A349-B21A-52602CAE389B}"/>
              </a:ext>
            </a:extLst>
          </p:cNvPr>
          <p:cNvSpPr txBox="1"/>
          <p:nvPr/>
        </p:nvSpPr>
        <p:spPr>
          <a:xfrm>
            <a:off x="427698" y="4375957"/>
            <a:ext cx="11602065" cy="22127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16000"/>
              </a:lnSpc>
            </a:pP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9. ¿Cómo reconocer y abordar las tensiones e interdependencias entre</a:t>
            </a:r>
            <a:r>
              <a:rPr lang="es-ES" sz="2400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s-ES" sz="24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bienestar humano</a:t>
            </a:r>
            <a:r>
              <a:rPr lang="es-ES" sz="2400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y </a:t>
            </a:r>
            <a:r>
              <a:rPr lang="es-ES" sz="24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bienestar natural </a:t>
            </a: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en particular en lo rural ?</a:t>
            </a:r>
          </a:p>
          <a:p>
            <a:pPr lvl="0">
              <a:lnSpc>
                <a:spcPct val="116000"/>
              </a:lnSpc>
            </a:pPr>
            <a:endParaRPr lang="es-CO" sz="2400" dirty="0">
              <a:solidFill>
                <a:srgbClr val="FFFF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6000"/>
              </a:lnSpc>
              <a:spcAft>
                <a:spcPts val="800"/>
              </a:spcAft>
            </a:pP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10. ¿Cuáles son las </a:t>
            </a:r>
            <a:r>
              <a:rPr lang="es-ES" sz="24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prioridades en lo rural </a:t>
            </a: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para hacer frente a la incertidumbre del </a:t>
            </a:r>
            <a:r>
              <a:rPr lang="es-ES" sz="24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cambio climático </a:t>
            </a: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y en particular los </a:t>
            </a:r>
            <a:r>
              <a:rPr lang="es-ES" sz="24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riesgos</a:t>
            </a: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para los </a:t>
            </a:r>
            <a:r>
              <a:rPr lang="es-ES" sz="24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sistemas agroalimentarios</a:t>
            </a: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?</a:t>
            </a:r>
            <a:endParaRPr lang="es-CO" sz="2400" dirty="0">
              <a:solidFill>
                <a:srgbClr val="FFFF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29C6C727-8E2F-B396-D4C9-376C01A4970C}"/>
              </a:ext>
            </a:extLst>
          </p:cNvPr>
          <p:cNvSpPr txBox="1"/>
          <p:nvPr/>
        </p:nvSpPr>
        <p:spPr>
          <a:xfrm>
            <a:off x="427699" y="2623035"/>
            <a:ext cx="1160206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8. ¿Qué hacer para que la agenda de </a:t>
            </a:r>
            <a:r>
              <a:rPr lang="es-ES" sz="24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investigación</a:t>
            </a:r>
            <a:r>
              <a:rPr lang="es-ES" sz="2400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s-ES" sz="24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ambiental</a:t>
            </a: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y </a:t>
            </a:r>
            <a:r>
              <a:rPr lang="es-ES" sz="24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agropecuaria</a:t>
            </a: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de Colombia, </a:t>
            </a:r>
            <a:r>
              <a:rPr lang="es-ES" sz="24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reconozca las actividades de la ruralidad </a:t>
            </a: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en el manejo y uso Sostenible de las </a:t>
            </a:r>
            <a:r>
              <a:rPr lang="es-ES" sz="24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áreas de amortiguación </a:t>
            </a: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 los parques nacionales naturales?</a:t>
            </a:r>
            <a:endParaRPr lang="es-CO" sz="2400" dirty="0">
              <a:solidFill>
                <a:srgbClr val="FFFF00"/>
              </a:solidFill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A5F92033-D7CB-21F2-C2B0-1DFAD356D949}"/>
              </a:ext>
            </a:extLst>
          </p:cNvPr>
          <p:cNvSpPr txBox="1"/>
          <p:nvPr/>
        </p:nvSpPr>
        <p:spPr>
          <a:xfrm>
            <a:off x="427699" y="960714"/>
            <a:ext cx="11764301" cy="9273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16000"/>
              </a:lnSpc>
            </a:pPr>
            <a:r>
              <a:rPr lang="es-ES" sz="2400" dirty="0">
                <a:solidFill>
                  <a:srgbClr val="FFFF00"/>
                </a:solidFill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7. </a:t>
            </a: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¿Cuál debería ser el papel de los </a:t>
            </a:r>
            <a:r>
              <a:rPr lang="es-ES" sz="24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institutos de investigación</a:t>
            </a:r>
            <a:r>
              <a:rPr lang="es-ES" sz="2400" b="1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en la atención de los </a:t>
            </a:r>
            <a:r>
              <a:rPr lang="es-ES" sz="24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campesinos</a:t>
            </a: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y su relación con las </a:t>
            </a:r>
            <a:r>
              <a:rPr lang="es-ES" sz="24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áreas protegidas</a:t>
            </a:r>
            <a:r>
              <a:rPr lang="es-ES" sz="24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?</a:t>
            </a:r>
            <a:endParaRPr lang="es-CO" sz="2400" dirty="0">
              <a:solidFill>
                <a:srgbClr val="FFFF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4EA1BC72-6476-4292-EF04-C1A54C4A205B}"/>
              </a:ext>
            </a:extLst>
          </p:cNvPr>
          <p:cNvSpPr txBox="1"/>
          <p:nvPr/>
        </p:nvSpPr>
        <p:spPr>
          <a:xfrm>
            <a:off x="334294" y="44680"/>
            <a:ext cx="1178887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solidFill>
                  <a:srgbClr val="66FF99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Investigación, bienestar y cambio climático</a:t>
            </a:r>
            <a:endParaRPr lang="es-CO" sz="3600" dirty="0">
              <a:solidFill>
                <a:srgbClr val="66FF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7395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111DA41D67B0E48A9D34F3D9BFC15F9" ma:contentTypeVersion="16" ma:contentTypeDescription="Create a new document." ma:contentTypeScope="" ma:versionID="faf7d632882c9ec2645b162a2524a1cd">
  <xsd:schema xmlns:xsd="http://www.w3.org/2001/XMLSchema" xmlns:xs="http://www.w3.org/2001/XMLSchema" xmlns:p="http://schemas.microsoft.com/office/2006/metadata/properties" xmlns:ns3="d23cdbd4-7bd9-4210-8be4-45fd2622de2e" xmlns:ns4="a20d760d-5975-4044-a006-f8a84b6a4ce2" targetNamespace="http://schemas.microsoft.com/office/2006/metadata/properties" ma:root="true" ma:fieldsID="21b939a0ceaa97089cc7667841198a78" ns3:_="" ns4:_="">
    <xsd:import namespace="d23cdbd4-7bd9-4210-8be4-45fd2622de2e"/>
    <xsd:import namespace="a20d760d-5975-4044-a006-f8a84b6a4ce2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_activity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LengthInSeconds" minOccurs="0"/>
                <xsd:element ref="ns3:MediaServiceObjectDetectorVersions" minOccurs="0"/>
                <xsd:element ref="ns3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3cdbd4-7bd9-4210-8be4-45fd2622de2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4" nillable="true" ma:displayName="_activity" ma:hidden="true" ma:internalName="_activity">
      <xsd:simpleType>
        <xsd:restriction base="dms:Note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3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20d760d-5975-4044-a006-f8a84b6a4ce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d23cdbd4-7bd9-4210-8be4-45fd2622de2e" xsi:nil="true"/>
  </documentManagement>
</p:properties>
</file>

<file path=customXml/itemProps1.xml><?xml version="1.0" encoding="utf-8"?>
<ds:datastoreItem xmlns:ds="http://schemas.openxmlformats.org/officeDocument/2006/customXml" ds:itemID="{914CF643-2915-4B71-A07E-AA818600C87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2A812FD-401E-48EE-A1DB-BE4F2C68392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23cdbd4-7bd9-4210-8be4-45fd2622de2e"/>
    <ds:schemaRef ds:uri="a20d760d-5975-4044-a006-f8a84b6a4ce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6C453E6-D6BE-412C-9B83-0440A0284808}">
  <ds:schemaRefs>
    <ds:schemaRef ds:uri="a20d760d-5975-4044-a006-f8a84b6a4ce2"/>
    <ds:schemaRef ds:uri="http://schemas.microsoft.com/office/2006/metadata/properties"/>
    <ds:schemaRef ds:uri="d23cdbd4-7bd9-4210-8be4-45fd2622de2e"/>
    <ds:schemaRef ds:uri="http://purl.org/dc/elements/1.1/"/>
    <ds:schemaRef ds:uri="http://schemas.microsoft.com/office/infopath/2007/PartnerControls"/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1741</TotalTime>
  <Words>682</Words>
  <Application>Microsoft Macintosh PowerPoint</Application>
  <PresentationFormat>Panorámica</PresentationFormat>
  <Paragraphs>52</Paragraphs>
  <Slides>14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20" baseType="lpstr">
      <vt:lpstr>Aptos</vt:lpstr>
      <vt:lpstr>Arial</vt:lpstr>
      <vt:lpstr>Calibri</vt:lpstr>
      <vt:lpstr>Calibri Light</vt:lpstr>
      <vt:lpstr>Segoe UI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Diana Carolina Bohórquez Galindo</dc:creator>
  <cp:lastModifiedBy>eDward t0rres</cp:lastModifiedBy>
  <cp:revision>54</cp:revision>
  <dcterms:created xsi:type="dcterms:W3CDTF">2024-06-06T22:35:16Z</dcterms:created>
  <dcterms:modified xsi:type="dcterms:W3CDTF">2024-06-11T21:56:25Z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0x0101005111DA41D67B0E48A9D34F3D9BFC15F9</vt:lpwstr>
  </property>
</Properties>
</file>